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71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3" r:id="rId18"/>
    <p:sldId id="274" r:id="rId19"/>
    <p:sldId id="275" r:id="rId20"/>
    <p:sldId id="276" r:id="rId21"/>
    <p:sldId id="277" r:id="rId2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47DAD-F36B-4861-B67D-7D742286DC37}" type="datetimeFigureOut">
              <a:rPr lang="ru-RU" smtClean="0"/>
              <a:t>07.01.2023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FBD3E-DB3A-4FC7-B157-1CDAC56C44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58152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47DAD-F36B-4861-B67D-7D742286DC37}" type="datetimeFigureOut">
              <a:rPr lang="ru-RU" smtClean="0"/>
              <a:t>07.01.2023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FBD3E-DB3A-4FC7-B157-1CDAC56C44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32483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47DAD-F36B-4861-B67D-7D742286DC37}" type="datetimeFigureOut">
              <a:rPr lang="ru-RU" smtClean="0"/>
              <a:t>07.01.2023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FBD3E-DB3A-4FC7-B157-1CDAC56C44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3619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47DAD-F36B-4861-B67D-7D742286DC37}" type="datetimeFigureOut">
              <a:rPr lang="ru-RU" smtClean="0"/>
              <a:t>07.01.2023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FBD3E-DB3A-4FC7-B157-1CDAC56C44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32261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47DAD-F36B-4861-B67D-7D742286DC37}" type="datetimeFigureOut">
              <a:rPr lang="ru-RU" smtClean="0"/>
              <a:t>07.01.2023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FBD3E-DB3A-4FC7-B157-1CDAC56C44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14559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47DAD-F36B-4861-B67D-7D742286DC37}" type="datetimeFigureOut">
              <a:rPr lang="ru-RU" smtClean="0"/>
              <a:t>07.01.2023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FBD3E-DB3A-4FC7-B157-1CDAC56C44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66873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47DAD-F36B-4861-B67D-7D742286DC37}" type="datetimeFigureOut">
              <a:rPr lang="ru-RU" smtClean="0"/>
              <a:t>07.01.2023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FBD3E-DB3A-4FC7-B157-1CDAC56C44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92672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47DAD-F36B-4861-B67D-7D742286DC37}" type="datetimeFigureOut">
              <a:rPr lang="ru-RU" smtClean="0"/>
              <a:t>07.01.2023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FBD3E-DB3A-4FC7-B157-1CDAC56C44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1436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47DAD-F36B-4861-B67D-7D742286DC37}" type="datetimeFigureOut">
              <a:rPr lang="ru-RU" smtClean="0"/>
              <a:t>07.01.2023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FBD3E-DB3A-4FC7-B157-1CDAC56C44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37026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47DAD-F36B-4861-B67D-7D742286DC37}" type="datetimeFigureOut">
              <a:rPr lang="ru-RU" smtClean="0"/>
              <a:t>07.01.2023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FBD3E-DB3A-4FC7-B157-1CDAC56C44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23261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47DAD-F36B-4861-B67D-7D742286DC37}" type="datetimeFigureOut">
              <a:rPr lang="ru-RU" smtClean="0"/>
              <a:t>07.01.2023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FBD3E-DB3A-4FC7-B157-1CDAC56C44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46883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747DAD-F36B-4861-B67D-7D742286DC37}" type="datetimeFigureOut">
              <a:rPr lang="ru-RU" smtClean="0"/>
              <a:t>07.01.2023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6FBD3E-DB3A-4FC7-B157-1CDAC56C44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2219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fgosvo.ru/support/42/5/7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fgosvo.ru/fgosvo/index/19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hse.ru/sveden/education" TargetMode="External"/><Relationship Id="rId2" Type="http://schemas.openxmlformats.org/officeDocument/2006/relationships/hyperlink" Target="https://donstu.ru/sveden/education/eduop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utmn.ru/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edu.donstu.ru/Plans/Plan.aspx?id=44245" TargetMode="External"/><Relationship Id="rId2" Type="http://schemas.openxmlformats.org/officeDocument/2006/relationships/hyperlink" Target="https://donstu.ru/sveden/education/eduop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utmn.ru/" TargetMode="External"/><Relationship Id="rId4" Type="http://schemas.openxmlformats.org/officeDocument/2006/relationships/hyperlink" Target="https://www.hse.ru/sveden/education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3600" b="1"/>
              <a:t>Методические </a:t>
            </a:r>
            <a:r>
              <a:rPr lang="ru-RU" sz="3600" b="1" smtClean="0"/>
              <a:t>материалы и </a:t>
            </a:r>
            <a:r>
              <a:rPr lang="ru-RU" sz="3600" b="1"/>
              <a:t>задания </a:t>
            </a:r>
            <a:r>
              <a:rPr lang="ru-RU" sz="3600" b="1" smtClean="0"/>
              <a:t/>
            </a:r>
            <a:br>
              <a:rPr lang="ru-RU" sz="3600" b="1" smtClean="0"/>
            </a:br>
            <a:r>
              <a:rPr lang="ru-RU" sz="3600" b="1" smtClean="0"/>
              <a:t>для контрольной работы по дисциплине «Современные тенденции развития общего и профессионального образования»</a:t>
            </a:r>
            <a:r>
              <a:rPr lang="ru-RU" sz="3600"/>
              <a:t/>
            </a:r>
            <a:br>
              <a:rPr lang="ru-RU" sz="3600"/>
            </a:br>
            <a:endParaRPr lang="ru-RU" sz="360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15954" y="4836034"/>
            <a:ext cx="9144000" cy="1655762"/>
          </a:xfrm>
        </p:spPr>
        <p:txBody>
          <a:bodyPr/>
          <a:lstStyle/>
          <a:p>
            <a:pPr algn="r"/>
            <a:r>
              <a:rPr lang="ru-RU" b="1" smtClean="0"/>
              <a:t>профессор, кандидат искусствоведения</a:t>
            </a:r>
          </a:p>
          <a:p>
            <a:pPr algn="r"/>
            <a:r>
              <a:rPr lang="ru-RU" b="1" smtClean="0"/>
              <a:t>Показанник Елена Владимировна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14170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21349" t="20618" r="22381" b="6437"/>
          <a:stretch/>
        </p:blipFill>
        <p:spPr>
          <a:xfrm>
            <a:off x="1335316" y="152400"/>
            <a:ext cx="9195880" cy="670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4770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24114" y="769257"/>
            <a:ext cx="11103429" cy="56076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2800" b="1" dirty="0">
                <a:solidFill>
                  <a:srgbClr val="0070C0"/>
                </a:solidFill>
              </a:rPr>
              <a:t>Федеральные государственные образовательные стандарты и федеральные государственные требования обеспечивают: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altLang="ru-RU" sz="2800" dirty="0">
              <a:solidFill>
                <a:srgbClr val="CC0000"/>
              </a:solidFill>
            </a:endParaRPr>
          </a:p>
          <a:p>
            <a:pPr>
              <a:lnSpc>
                <a:spcPct val="80000"/>
              </a:lnSpc>
            </a:pPr>
            <a:r>
              <a:rPr lang="ru-RU" altLang="ru-RU" sz="2800" b="1" dirty="0"/>
              <a:t>единство</a:t>
            </a:r>
            <a:r>
              <a:rPr lang="ru-RU" altLang="ru-RU" sz="2800" dirty="0"/>
              <a:t> образовательного пространства Российской Федерации</a:t>
            </a:r>
            <a:r>
              <a:rPr lang="ru-RU" altLang="ru-RU" sz="2800" dirty="0" smtClean="0"/>
              <a:t>;</a:t>
            </a:r>
          </a:p>
          <a:p>
            <a:pPr>
              <a:lnSpc>
                <a:spcPct val="80000"/>
              </a:lnSpc>
            </a:pPr>
            <a:endParaRPr lang="ru-RU" altLang="ru-RU" sz="2800" dirty="0"/>
          </a:p>
          <a:p>
            <a:pPr>
              <a:lnSpc>
                <a:spcPct val="80000"/>
              </a:lnSpc>
            </a:pPr>
            <a:r>
              <a:rPr lang="ru-RU" altLang="ru-RU" sz="2800" b="1" dirty="0"/>
              <a:t>преемственность</a:t>
            </a:r>
            <a:r>
              <a:rPr lang="ru-RU" altLang="ru-RU" sz="2800" dirty="0"/>
              <a:t> основных образовательных программ</a:t>
            </a:r>
            <a:r>
              <a:rPr lang="ru-RU" altLang="ru-RU" sz="2800" dirty="0" smtClean="0"/>
              <a:t>;</a:t>
            </a:r>
          </a:p>
          <a:p>
            <a:pPr>
              <a:lnSpc>
                <a:spcPct val="80000"/>
              </a:lnSpc>
            </a:pPr>
            <a:endParaRPr lang="ru-RU" altLang="ru-RU" sz="2800" dirty="0"/>
          </a:p>
          <a:p>
            <a:pPr>
              <a:lnSpc>
                <a:spcPct val="80000"/>
              </a:lnSpc>
            </a:pPr>
            <a:r>
              <a:rPr lang="ru-RU" altLang="ru-RU" sz="2800" b="1" dirty="0"/>
              <a:t>вариативность</a:t>
            </a:r>
            <a:r>
              <a:rPr lang="ru-RU" altLang="ru-RU" sz="2800" dirty="0"/>
              <a:t> содержания образовательных программ соответствующего уровня образования, возможность формирования образовательных программ различных уровня сложности и направленности с учетом образовательных потребностей и способностей обучающихся</a:t>
            </a:r>
            <a:r>
              <a:rPr lang="ru-RU" altLang="ru-RU" sz="2800" dirty="0" smtClean="0"/>
              <a:t>;</a:t>
            </a:r>
          </a:p>
          <a:p>
            <a:pPr>
              <a:lnSpc>
                <a:spcPct val="80000"/>
              </a:lnSpc>
            </a:pPr>
            <a:endParaRPr lang="ru-RU" altLang="ru-RU" sz="2800" dirty="0"/>
          </a:p>
          <a:p>
            <a:pPr>
              <a:lnSpc>
                <a:spcPct val="80000"/>
              </a:lnSpc>
            </a:pPr>
            <a:r>
              <a:rPr lang="ru-RU" altLang="ru-RU" sz="2800" dirty="0"/>
              <a:t>государственные </a:t>
            </a:r>
            <a:r>
              <a:rPr lang="ru-RU" altLang="ru-RU" sz="2800" b="1" dirty="0"/>
              <a:t>гарантии уровня и качества</a:t>
            </a:r>
            <a:r>
              <a:rPr lang="ru-RU" altLang="ru-RU" sz="2800" dirty="0"/>
              <a:t> образования на основе единства обязательных требований к условиям реализации основных образовательных программ и результатам их освоения. </a:t>
            </a:r>
          </a:p>
        </p:txBody>
      </p:sp>
    </p:spTree>
    <p:extLst>
      <p:ext uri="{BB962C8B-B14F-4D97-AF65-F5344CB8AC3E}">
        <p14:creationId xmlns:p14="http://schemas.microsoft.com/office/powerpoint/2010/main" val="70618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684440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ДОКУМЕНТАЦИЯ, РЕГЛАМЕНТИРУЮЩАЯ И ОБЕСПЕЧИВАЮЩАЯ УЧЕБНЫЙ ПРОЦЕСС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278742"/>
            <a:ext cx="10515600" cy="484164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/>
              <a:t>Федеральные </a:t>
            </a:r>
            <a:r>
              <a:rPr lang="ru-RU" b="1" dirty="0"/>
              <a:t>государственные образовательные </a:t>
            </a:r>
            <a:r>
              <a:rPr lang="ru-RU" b="1" dirty="0" smtClean="0"/>
              <a:t>стандарты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↓</a:t>
            </a:r>
          </a:p>
          <a:p>
            <a:pPr marL="0" indent="0">
              <a:buNone/>
            </a:pPr>
            <a:r>
              <a:rPr lang="ru-RU" b="1" dirty="0"/>
              <a:t>Примерные основные образовательные программы (</a:t>
            </a:r>
            <a:r>
              <a:rPr lang="ru-RU" b="1" dirty="0" err="1"/>
              <a:t>ПрООП</a:t>
            </a:r>
            <a:r>
              <a:rPr lang="ru-RU" b="1" dirty="0" smtClean="0"/>
              <a:t>) </a:t>
            </a:r>
          </a:p>
          <a:p>
            <a:pPr marL="0" indent="0">
              <a:buNone/>
            </a:pPr>
            <a:r>
              <a:rPr lang="ru-RU" dirty="0" smtClean="0"/>
              <a:t>↓</a:t>
            </a:r>
            <a:endParaRPr lang="ru-RU" dirty="0"/>
          </a:p>
          <a:p>
            <a:pPr marL="0" indent="0">
              <a:buNone/>
            </a:pPr>
            <a:r>
              <a:rPr lang="ru-RU" b="1" dirty="0"/>
              <a:t>Основные образовательные программы (</a:t>
            </a:r>
            <a:r>
              <a:rPr lang="ru-RU" b="1" dirty="0" smtClean="0"/>
              <a:t>ООП) </a:t>
            </a:r>
          </a:p>
          <a:p>
            <a:pPr marL="0" indent="0">
              <a:buNone/>
            </a:pPr>
            <a:r>
              <a:rPr lang="ru-RU" dirty="0" smtClean="0"/>
              <a:t>↓</a:t>
            </a:r>
            <a:endParaRPr lang="ru-RU" dirty="0"/>
          </a:p>
          <a:p>
            <a:pPr marL="0" indent="0">
              <a:buNone/>
            </a:pPr>
            <a:r>
              <a:rPr lang="ru-RU" b="1" dirty="0">
                <a:solidFill>
                  <a:srgbClr val="FF0000"/>
                </a:solidFill>
              </a:rPr>
              <a:t>Учебно-методические комплексы и рабочие программы дисциплин (УМК и </a:t>
            </a:r>
            <a:r>
              <a:rPr lang="ru-RU" b="1" dirty="0" smtClean="0">
                <a:solidFill>
                  <a:srgbClr val="FF0000"/>
                </a:solidFill>
              </a:rPr>
              <a:t>РП)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1856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622820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sz="3200" b="1" dirty="0"/>
              <a:t>Федеральные государственные образовательные стандарты утверждаются Приказами </a:t>
            </a:r>
            <a:r>
              <a:rPr lang="ru-RU" sz="3200" b="1" dirty="0" err="1"/>
              <a:t>Минпросвещения</a:t>
            </a:r>
            <a:r>
              <a:rPr lang="ru-RU" sz="3200" b="1" dirty="0"/>
              <a:t> РФ и </a:t>
            </a:r>
            <a:r>
              <a:rPr lang="ru-RU" sz="3200" b="1" dirty="0" err="1"/>
              <a:t>Минобрнауки</a:t>
            </a:r>
            <a:r>
              <a:rPr lang="ru-RU" sz="3200" b="1" dirty="0"/>
              <a:t> РФ.</a:t>
            </a:r>
            <a:r>
              <a:rPr lang="ru-RU" sz="3200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814840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Сайт: </a:t>
            </a:r>
          </a:p>
          <a:p>
            <a:pPr marL="0" indent="0">
              <a:buNone/>
            </a:pPr>
            <a:r>
              <a:rPr lang="ru-RU" b="1" u="sng" dirty="0" smtClean="0">
                <a:hlinkClick r:id="rId2"/>
              </a:rPr>
              <a:t>http://fgosvo.ru/support/42/5/7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82263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dirty="0"/>
              <a:t>Примерные основные образовательные программы (</a:t>
            </a:r>
            <a:r>
              <a:rPr lang="ru-RU" sz="3200" b="1" dirty="0" err="1"/>
              <a:t>ПрООП</a:t>
            </a:r>
            <a:r>
              <a:rPr lang="ru-RU" sz="3200" b="1" dirty="0"/>
              <a:t>) разрабатываются УМО, утверждаются профильными </a:t>
            </a:r>
            <a:r>
              <a:rPr lang="ru-RU" sz="3200" b="1" dirty="0" smtClean="0"/>
              <a:t>министерствами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21327" y="2789901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/>
              <a:t>Сайт:</a:t>
            </a:r>
          </a:p>
          <a:p>
            <a:pPr marL="0" indent="0">
              <a:buNone/>
            </a:pPr>
            <a:r>
              <a:rPr lang="en-US" b="1" dirty="0">
                <a:hlinkClick r:id="rId2"/>
              </a:rPr>
              <a:t>https://</a:t>
            </a:r>
            <a:r>
              <a:rPr lang="en-US" b="1" dirty="0" smtClean="0">
                <a:hlinkClick r:id="rId2"/>
              </a:rPr>
              <a:t>fgosvo.ru/fgosvo/index/19</a:t>
            </a:r>
            <a:endParaRPr lang="ru-RU" b="1" dirty="0" smtClean="0"/>
          </a:p>
          <a:p>
            <a:pPr marL="0" indent="0">
              <a:buNone/>
            </a:pPr>
            <a:r>
              <a:rPr lang="ru-RU" b="1" dirty="0" smtClean="0"/>
              <a:t>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7213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589569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sz="3200" b="1" dirty="0"/>
              <a:t>Основные образовательные программы (ООП) разрабатываются и утверждаются образовательными организациями. </a:t>
            </a:r>
            <a:br>
              <a:rPr lang="ru-RU" sz="3200" b="1" dirty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506662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/>
              <a:t>Сайты: </a:t>
            </a:r>
            <a:endParaRPr lang="ru-RU" dirty="0" smtClean="0"/>
          </a:p>
          <a:p>
            <a:r>
              <a:rPr lang="en-US" dirty="0">
                <a:hlinkClick r:id="rId2"/>
              </a:rPr>
              <a:t>https://donstu.ru/sveden/education/eduop</a:t>
            </a:r>
            <a:r>
              <a:rPr lang="en-US" dirty="0" smtClean="0">
                <a:hlinkClick r:id="rId2"/>
              </a:rPr>
              <a:t>/</a:t>
            </a:r>
            <a:endParaRPr lang="ru-RU" dirty="0" smtClean="0"/>
          </a:p>
          <a:p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www.hse.ru/sveden/education</a:t>
            </a:r>
            <a:endParaRPr lang="ru-RU" dirty="0" smtClean="0"/>
          </a:p>
          <a:p>
            <a:r>
              <a:rPr lang="en-US" dirty="0">
                <a:hlinkClick r:id="rId4"/>
              </a:rPr>
              <a:t>https://www.utmn.ru</a:t>
            </a:r>
            <a:r>
              <a:rPr lang="en-US" dirty="0" smtClean="0">
                <a:hlinkClick r:id="rId4"/>
              </a:rPr>
              <a:t>/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5849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681009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sz="3200" b="1" dirty="0"/>
              <a:t>Учебно-методические комплексы и рабочие программы дисциплин (УМК и РПД) разрабатываются и утверждаются образовательными организациями. </a:t>
            </a:r>
            <a:br>
              <a:rPr lang="ru-RU" sz="3200" b="1" dirty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573770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Сайты: </a:t>
            </a:r>
          </a:p>
          <a:p>
            <a:r>
              <a:rPr lang="en-US" dirty="0">
                <a:hlinkClick r:id="rId2"/>
              </a:rPr>
              <a:t>https://donstu.ru/sveden/education/eduop</a:t>
            </a:r>
            <a:r>
              <a:rPr lang="en-US" dirty="0" smtClean="0">
                <a:hlinkClick r:id="rId2"/>
              </a:rPr>
              <a:t>/</a:t>
            </a:r>
            <a:r>
              <a:rPr lang="ru-RU" dirty="0" smtClean="0"/>
              <a:t> далее </a:t>
            </a:r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edu.donstu.ru/Plans/Plan.aspx?id=44245</a:t>
            </a:r>
            <a:endParaRPr lang="ru-RU" dirty="0" smtClean="0"/>
          </a:p>
          <a:p>
            <a:r>
              <a:rPr lang="en-US" dirty="0">
                <a:hlinkClick r:id="rId4"/>
              </a:rPr>
              <a:t>https://www.hse.ru/sveden/education</a:t>
            </a:r>
            <a:endParaRPr lang="ru-RU" dirty="0"/>
          </a:p>
          <a:p>
            <a:r>
              <a:rPr lang="en-US" dirty="0" smtClean="0">
                <a:hlinkClick r:id="rId5"/>
              </a:rPr>
              <a:t>https</a:t>
            </a:r>
            <a:r>
              <a:rPr lang="en-US" dirty="0">
                <a:hlinkClick r:id="rId5"/>
              </a:rPr>
              <a:t>://www.utmn.ru</a:t>
            </a:r>
            <a:r>
              <a:rPr lang="en-US" dirty="0" smtClean="0">
                <a:hlinkClick r:id="rId5"/>
              </a:rPr>
              <a:t>/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21984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Методические рекомендации по подготовке </a:t>
            </a:r>
            <a:r>
              <a:rPr lang="ru-RU" smtClean="0"/>
              <a:t>контрольной работы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b="1" smtClean="0"/>
              <a:t>Этапы </a:t>
            </a:r>
            <a:r>
              <a:rPr lang="ru-RU" b="1"/>
              <a:t>работы над </a:t>
            </a:r>
            <a:r>
              <a:rPr lang="ru-RU" b="1" smtClean="0"/>
              <a:t>контрольной работой</a:t>
            </a:r>
            <a:r>
              <a:rPr lang="ru-RU"/>
              <a:t>. В </a:t>
            </a:r>
            <a:r>
              <a:rPr lang="ru-RU" smtClean="0"/>
              <a:t>контрольной работе </a:t>
            </a:r>
            <a:r>
              <a:rPr lang="ru-RU"/>
              <a:t>предусматривают следующие стадии: </a:t>
            </a:r>
          </a:p>
          <a:p>
            <a:r>
              <a:rPr lang="ru-RU"/>
              <a:t>1. ознакомление с основными требованиями, предъявляемыми к работе; </a:t>
            </a:r>
          </a:p>
          <a:p>
            <a:r>
              <a:rPr lang="ru-RU"/>
              <a:t>2. выбор темы работы;</a:t>
            </a:r>
          </a:p>
          <a:p>
            <a:r>
              <a:rPr lang="ru-RU"/>
              <a:t>3. определение круга источников (подбор и изучение соответствующей литературы); </a:t>
            </a:r>
          </a:p>
          <a:p>
            <a:r>
              <a:rPr lang="ru-RU"/>
              <a:t>4. сбор и анализ практического материала; </a:t>
            </a:r>
          </a:p>
          <a:p>
            <a:r>
              <a:rPr lang="ru-RU"/>
              <a:t>5. составление (уточнение) подробного плана курсовой работы; </a:t>
            </a:r>
          </a:p>
          <a:p>
            <a:r>
              <a:rPr lang="ru-RU"/>
              <a:t>6. написание отдельных параграфов, введения и заключения; </a:t>
            </a:r>
          </a:p>
          <a:p>
            <a:r>
              <a:rPr lang="ru-RU"/>
              <a:t>7. оформление работы и представление ее научному руководителю; </a:t>
            </a:r>
          </a:p>
          <a:p>
            <a:r>
              <a:rPr lang="ru-RU"/>
              <a:t>8. рецензирование и оценка курсовой работы научным руководителем; </a:t>
            </a:r>
          </a:p>
          <a:p>
            <a:r>
              <a:rPr lang="ru-RU"/>
              <a:t>9. защита курсовой работы.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75710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i="1"/>
              <a:t>Требования к структуре </a:t>
            </a:r>
            <a:r>
              <a:rPr lang="ru-RU" i="1" smtClean="0"/>
              <a:t/>
            </a:r>
            <a:br>
              <a:rPr lang="ru-RU" i="1" smtClean="0"/>
            </a:br>
            <a:r>
              <a:rPr lang="ru-RU" i="1" smtClean="0"/>
              <a:t>контрольной работы</a:t>
            </a:r>
            <a:endParaRPr lang="ru-RU" i="1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ru-RU"/>
          </a:p>
          <a:p>
            <a:pPr marL="0" indent="0">
              <a:buNone/>
            </a:pPr>
            <a:r>
              <a:rPr lang="ru-RU"/>
              <a:t>1) титульный лист;</a:t>
            </a:r>
          </a:p>
          <a:p>
            <a:pPr marL="0" indent="0">
              <a:buNone/>
            </a:pPr>
            <a:r>
              <a:rPr lang="ru-RU"/>
              <a:t>2) план работы с указанием страниц каждого пункта;</a:t>
            </a:r>
          </a:p>
          <a:p>
            <a:pPr marL="0" indent="0">
              <a:buNone/>
            </a:pPr>
            <a:r>
              <a:rPr lang="ru-RU"/>
              <a:t>3) введение;</a:t>
            </a:r>
          </a:p>
          <a:p>
            <a:pPr marL="0" indent="0">
              <a:buNone/>
            </a:pPr>
            <a:r>
              <a:rPr lang="ru-RU"/>
              <a:t>4) текстовое изложение материала с необходимыми ссылками на источники, использованные автором;</a:t>
            </a:r>
          </a:p>
          <a:p>
            <a:pPr marL="0" indent="0">
              <a:buNone/>
            </a:pPr>
            <a:r>
              <a:rPr lang="ru-RU"/>
              <a:t>5) заключение;</a:t>
            </a:r>
          </a:p>
          <a:p>
            <a:pPr marL="0" indent="0">
              <a:buNone/>
            </a:pPr>
            <a:r>
              <a:rPr lang="ru-RU"/>
              <a:t>6) список использованной литературы и источников;</a:t>
            </a:r>
          </a:p>
          <a:p>
            <a:pPr marL="0" indent="0">
              <a:buNone/>
            </a:pPr>
            <a:r>
              <a:rPr lang="ru-RU"/>
              <a:t>7) приложения, которые состоят из таблиц, диаграмм, графиков, рисунков, схем, </a:t>
            </a:r>
            <a:r>
              <a:rPr lang="ru-RU" smtClean="0"/>
              <a:t>иных </a:t>
            </a:r>
            <a:r>
              <a:rPr lang="ru-RU"/>
              <a:t>примеров (необязательная часть работы).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8784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967666"/>
          </a:xfrm>
        </p:spPr>
        <p:txBody>
          <a:bodyPr/>
          <a:lstStyle/>
          <a:p>
            <a:r>
              <a:rPr lang="ru-RU"/>
              <a:t> </a:t>
            </a:r>
            <a:r>
              <a:rPr lang="ru-RU" i="1"/>
              <a:t>Содержание и оформление разделов: 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7451" y="807868"/>
            <a:ext cx="11718525" cy="563731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300" b="1" smtClean="0"/>
              <a:t>Титульный </a:t>
            </a:r>
            <a:r>
              <a:rPr lang="ru-RU" sz="1300" b="1"/>
              <a:t>лист</a:t>
            </a:r>
            <a:r>
              <a:rPr lang="ru-RU" sz="1300" i="1"/>
              <a:t>.</a:t>
            </a:r>
            <a:r>
              <a:rPr lang="ru-RU" sz="1300"/>
              <a:t> </a:t>
            </a:r>
            <a:r>
              <a:rPr lang="ru-RU" sz="1300" smtClean="0"/>
              <a:t>В </a:t>
            </a:r>
            <a:r>
              <a:rPr lang="ru-RU" sz="1300"/>
              <a:t>верхнем поле указывается полное наименование учебного заведения</a:t>
            </a:r>
            <a:r>
              <a:rPr lang="ru-RU" sz="1300" smtClean="0"/>
              <a:t>. В </a:t>
            </a:r>
            <a:r>
              <a:rPr lang="ru-RU" sz="1300"/>
              <a:t>среднем поле дается заглавие работы, которое проводится без слова "тема" и в кавычки не заключается</a:t>
            </a:r>
            <a:r>
              <a:rPr lang="ru-RU" sz="1300" smtClean="0"/>
              <a:t>.</a:t>
            </a:r>
            <a:r>
              <a:rPr lang="ru-RU" sz="1300"/>
              <a:t>  Далее, ближе к левому краю титульного листа, указываются фамилия, инициалы студента, выполнившего работу, а также его курс и группа. Ниже указываются фамилия и инициалы преподавателя - руководителя работы</a:t>
            </a:r>
            <a:r>
              <a:rPr lang="ru-RU" sz="1300" smtClean="0"/>
              <a:t>.</a:t>
            </a:r>
            <a:r>
              <a:rPr lang="ru-RU" sz="1300"/>
              <a:t> В нижнем поле указывается год написания</a:t>
            </a:r>
            <a:r>
              <a:rPr lang="ru-RU" sz="1300" smtClean="0"/>
              <a:t>. </a:t>
            </a:r>
            <a:r>
              <a:rPr lang="ru-RU" sz="1300"/>
              <a:t>После титульного листа помещают </a:t>
            </a:r>
            <a:r>
              <a:rPr lang="ru-RU" sz="1300" b="1" i="1"/>
              <a:t>содержание</a:t>
            </a:r>
            <a:r>
              <a:rPr lang="ru-RU" sz="1300" b="1"/>
              <a:t>,</a:t>
            </a:r>
            <a:r>
              <a:rPr lang="ru-RU" sz="1300"/>
              <a:t> в котором приводятся все заголовки работы и указываются страницы, с которых они начинаются. Заголовки содержания должны точно повторять заголовки в тексте. Сокращать их или давать в другой формулировке и последовательности </a:t>
            </a:r>
            <a:r>
              <a:rPr lang="ru-RU" sz="1300" smtClean="0"/>
              <a:t>нельзя.</a:t>
            </a:r>
          </a:p>
          <a:p>
            <a:pPr marL="0" indent="0">
              <a:buNone/>
            </a:pPr>
            <a:r>
              <a:rPr lang="ru-RU" sz="1300" b="1" smtClean="0"/>
              <a:t>Введение</a:t>
            </a:r>
            <a:r>
              <a:rPr lang="ru-RU" sz="1300" b="1"/>
              <a:t>.</a:t>
            </a:r>
            <a:r>
              <a:rPr lang="ru-RU" sz="1300"/>
              <a:t>  Во введении обосновывается актуальность выбранной темы, цель, указывается объект / предмет / рассмотрения, приводится характеристика источников для написания работы и краткий обзор имеющейся по данной теме литературы. Актуальность предполагает оценку своевременности и социальной значимости выбранной темы, обзор литературы по теме отражает знакомство автора работы с имеющимися источниками, умение их систематизировать, критически рассматривать, выделять существенное, определять </a:t>
            </a:r>
            <a:r>
              <a:rPr lang="ru-RU" sz="1300" smtClean="0"/>
              <a:t>главное. </a:t>
            </a:r>
          </a:p>
          <a:p>
            <a:pPr marL="0" indent="0">
              <a:buNone/>
            </a:pPr>
            <a:r>
              <a:rPr lang="ru-RU" sz="1300" b="1" smtClean="0"/>
              <a:t>Основная</a:t>
            </a:r>
            <a:r>
              <a:rPr lang="ru-RU" sz="1300" b="1"/>
              <a:t> часть</a:t>
            </a:r>
            <a:r>
              <a:rPr lang="ru-RU" sz="1300"/>
              <a:t>. Содержание этой части должно точно соответствовать теме работы и полностью ее раскрывать. Исследователь должен показать умение сжато, последовательно и аргументировано излагать материал, обобщать, анализировать, делать логические </a:t>
            </a:r>
            <a:r>
              <a:rPr lang="ru-RU" sz="1300" smtClean="0"/>
              <a:t>выводы. Этот </a:t>
            </a:r>
            <a:r>
              <a:rPr lang="ru-RU" sz="1300"/>
              <a:t>раздел курсовой состоит из </a:t>
            </a:r>
            <a:r>
              <a:rPr lang="ru-RU" sz="1300" smtClean="0"/>
              <a:t>пунктов </a:t>
            </a:r>
            <a:r>
              <a:rPr lang="ru-RU" sz="1300"/>
              <a:t>и </a:t>
            </a:r>
            <a:r>
              <a:rPr lang="ru-RU" sz="1300" smtClean="0"/>
              <a:t>подпунктов, в </a:t>
            </a:r>
            <a:r>
              <a:rPr lang="ru-RU" sz="1300"/>
              <a:t>рамках которых раскрывают тему и ее отдельные положения. </a:t>
            </a:r>
            <a:r>
              <a:rPr lang="ru-RU" sz="1300" smtClean="0"/>
              <a:t> В </a:t>
            </a:r>
            <a:r>
              <a:rPr lang="ru-RU" sz="1300"/>
              <a:t>этой части приводят теоретический и фактический материал по теме курсовой работы. Анализируют существующие точки зрения на исследуемую проблему, излагают и обосновывают свою позицию. </a:t>
            </a:r>
            <a:r>
              <a:rPr lang="ru-RU" sz="1300" smtClean="0"/>
              <a:t>В основной </a:t>
            </a:r>
            <a:r>
              <a:rPr lang="ru-RU" sz="1300"/>
              <a:t>части </a:t>
            </a:r>
            <a:r>
              <a:rPr lang="ru-RU" sz="1300" smtClean="0"/>
              <a:t>подробно </a:t>
            </a:r>
            <a:r>
              <a:rPr lang="ru-RU" sz="1300"/>
              <a:t>излагается аналитический материал, полученный автором в процессе исследования темы и отражающий полемику в научном мире по существу заявленной во введении проблемы, а также формулируются способы ее решения. Содержание </a:t>
            </a:r>
            <a:r>
              <a:rPr lang="ru-RU" sz="1300" smtClean="0"/>
              <a:t>должно </a:t>
            </a:r>
            <a:r>
              <a:rPr lang="ru-RU" sz="1300"/>
              <a:t>точно соответствовать теме курсовой работы и полностью ее раскрывать. </a:t>
            </a:r>
            <a:r>
              <a:rPr lang="ru-RU" sz="1300" smtClean="0"/>
              <a:t>Каждый раздел должен </a:t>
            </a:r>
            <a:r>
              <a:rPr lang="ru-RU" sz="1300"/>
              <a:t>завершаться выводом, представляющим собой резюме, по материалам исследования</a:t>
            </a:r>
            <a:r>
              <a:rPr lang="ru-RU" sz="1300" smtClean="0"/>
              <a:t>. </a:t>
            </a:r>
          </a:p>
          <a:p>
            <a:pPr marL="0" indent="0">
              <a:buNone/>
            </a:pPr>
            <a:r>
              <a:rPr lang="ru-RU" sz="1300" b="1" smtClean="0"/>
              <a:t>Заключительная</a:t>
            </a:r>
            <a:r>
              <a:rPr lang="ru-RU" sz="1300" b="1"/>
              <a:t> часть.</a:t>
            </a:r>
            <a:r>
              <a:rPr lang="ru-RU" sz="1300"/>
              <a:t> Предполагает последовательное, логически стройное изложение обобщенных выводов по рассматриваемой </a:t>
            </a:r>
            <a:r>
              <a:rPr lang="ru-RU" sz="1300" smtClean="0"/>
              <a:t>теме.</a:t>
            </a:r>
          </a:p>
          <a:p>
            <a:pPr marL="0" indent="0">
              <a:buNone/>
            </a:pPr>
            <a:r>
              <a:rPr lang="ru-RU" sz="1300" b="1" smtClean="0"/>
              <a:t>Библиографический </a:t>
            </a:r>
            <a:r>
              <a:rPr lang="ru-RU" sz="1300" b="1"/>
              <a:t>список использованной литературы</a:t>
            </a:r>
            <a:r>
              <a:rPr lang="ru-RU" sz="1300" smtClean="0"/>
              <a:t>.   </a:t>
            </a:r>
            <a:r>
              <a:rPr lang="ru-RU" sz="1300"/>
              <a:t>В список использованной литературы включаются все </a:t>
            </a:r>
            <a:r>
              <a:rPr lang="ru-RU" sz="1300" smtClean="0"/>
              <a:t>источники</a:t>
            </a:r>
            <a:r>
              <a:rPr lang="ru-RU" sz="1300"/>
              <a:t>, которыми студент непосредственно пользовался в процессе выполнения работы. Количество пунктов списка использованной литературы для курсовой работы – не менее </a:t>
            </a:r>
            <a:r>
              <a:rPr lang="ru-RU" sz="1300" smtClean="0"/>
              <a:t>5</a:t>
            </a:r>
            <a:r>
              <a:rPr lang="ru-RU" sz="1300"/>
              <a:t>. Библиографический список должен соответствовать теме курсовой работы и отражать разные аспекты ее рассмотрения. </a:t>
            </a:r>
            <a:r>
              <a:rPr lang="ru-RU" sz="1300" smtClean="0"/>
              <a:t>В</a:t>
            </a:r>
            <a:r>
              <a:rPr lang="ru-RU" sz="1300"/>
              <a:t> работах используются следующие способы построения библиографических списков: по алфавиту фамилий, авторов или заглавий; по тематике; по видам изданий; по характеру содержания; списки смешанного построения. Литература в списке указывается в алфавитном порядке.</a:t>
            </a:r>
          </a:p>
          <a:p>
            <a:pPr marL="0" indent="0">
              <a:buNone/>
            </a:pPr>
            <a:r>
              <a:rPr lang="ru-RU" sz="1300" smtClean="0"/>
              <a:t>В</a:t>
            </a:r>
            <a:r>
              <a:rPr lang="ru-RU" sz="1300"/>
              <a:t> </a:t>
            </a:r>
            <a:r>
              <a:rPr lang="ru-RU" sz="1300" b="1"/>
              <a:t>приложении </a:t>
            </a:r>
            <a:r>
              <a:rPr lang="ru-RU" sz="1300"/>
              <a:t>помещают вспомогательные или дополнительные материалы, которые загромождают текст основной части работы / таблицы, карты, графики, неопубликованные документы, переписка и т.д. Каждое приложение должно начинаться с нового листа / страницы / с указанием в правом верхнем углу слова "Приложение" и иметь тематический заголовок. При наличии в работе более одного приложения они нумеруются арабскими цифрами / без знака " № " /, например, " Приложение 1".  </a:t>
            </a:r>
          </a:p>
        </p:txBody>
      </p:sp>
    </p:spTree>
    <p:extLst>
      <p:ext uri="{BB962C8B-B14F-4D97-AF65-F5344CB8AC3E}">
        <p14:creationId xmlns:p14="http://schemas.microsoft.com/office/powerpoint/2010/main" val="3934612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Контрольная работа к 1.12.2022 на тему: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Индивидуальные предприниматели как участники рынка образовательных услуг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sz="2000" dirty="0" smtClean="0"/>
              <a:t>Структура КР:</a:t>
            </a:r>
          </a:p>
          <a:p>
            <a:pPr marL="514350" indent="-514350">
              <a:buAutoNum type="arabicPeriod"/>
            </a:pPr>
            <a:r>
              <a:rPr lang="ru-RU" sz="2000" dirty="0" smtClean="0"/>
              <a:t>Какие уровни образования могут реализовываться индивидуальными предпринимателями?</a:t>
            </a:r>
          </a:p>
          <a:p>
            <a:pPr marL="514350" indent="-514350">
              <a:buAutoNum type="arabicPeriod"/>
            </a:pPr>
            <a:r>
              <a:rPr lang="ru-RU" sz="2000" dirty="0" smtClean="0"/>
              <a:t>Каковы условия для начала реализации образовательных программ? </a:t>
            </a:r>
          </a:p>
          <a:p>
            <a:pPr marL="514350" indent="-514350">
              <a:buAutoNum type="arabicPeriod"/>
            </a:pPr>
            <a:r>
              <a:rPr lang="ru-RU" sz="2000" dirty="0" smtClean="0"/>
              <a:t>Какие образовательные форматы не требует лицензирования?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610960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/>
              <a:t>Порядок сдачи и защиты:    </a:t>
            </a:r>
            <a:r>
              <a:rPr lang="ru-RU"/>
              <a:t/>
            </a:r>
            <a:br>
              <a:rPr lang="ru-RU"/>
            </a:b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lvl="0"/>
            <a:r>
              <a:rPr lang="ru-RU" smtClean="0"/>
              <a:t>Работа</a:t>
            </a:r>
            <a:r>
              <a:rPr lang="ru-RU"/>
              <a:t> сдается на проверку преподавателю за 1-2 недели до зачетного занятия;</a:t>
            </a:r>
          </a:p>
          <a:p>
            <a:pPr lvl="0"/>
            <a:r>
              <a:rPr lang="ru-RU"/>
              <a:t>При оценке курсовой работы преподаватель учитывает:</a:t>
            </a:r>
          </a:p>
          <a:p>
            <a:pPr lvl="0"/>
            <a:r>
              <a:rPr lang="ru-RU"/>
              <a:t>соответствие содержания теме;</a:t>
            </a:r>
          </a:p>
          <a:p>
            <a:pPr lvl="0"/>
            <a:r>
              <a:rPr lang="ru-RU"/>
              <a:t>грамотность и полноту использования источников</a:t>
            </a:r>
          </a:p>
          <a:p>
            <a:pPr lvl="0"/>
            <a:r>
              <a:rPr lang="ru-RU"/>
              <a:t>связность, логичность и грамотность составления;</a:t>
            </a:r>
          </a:p>
          <a:p>
            <a:pPr lvl="0"/>
            <a:r>
              <a:rPr lang="ru-RU"/>
              <a:t>оформление в соответствии с требованиями ГОСТ.</a:t>
            </a:r>
          </a:p>
          <a:p>
            <a:pPr lvl="0"/>
            <a:r>
              <a:rPr lang="ru-RU"/>
              <a:t>Защита курсовой работы студентом предусматривает доклад по теме не более 5-7 минут и ответы на вопросы.</a:t>
            </a:r>
          </a:p>
          <a:p>
            <a:r>
              <a:rPr lang="ru-RU"/>
              <a:t>    	На защите </a:t>
            </a:r>
            <a:r>
              <a:rPr lang="ru-RU" i="1"/>
              <a:t>запрещено </a:t>
            </a:r>
            <a:r>
              <a:rPr lang="ru-RU"/>
              <a:t>чтение текста. </a:t>
            </a:r>
          </a:p>
          <a:p>
            <a:r>
              <a:rPr lang="ru-RU"/>
              <a:t>Допускается защита в форме электронной презентации или медиапроекта в программах Power Point, Prezi, видеоредакторах и др.</a:t>
            </a:r>
          </a:p>
          <a:p>
            <a:r>
              <a:rPr lang="ru-RU"/>
              <a:t>	Общая оценка за курсовую работу выставляется с учетом оценок за работу, доклад, умение вести дискуссию и ответы на вопросы. </a:t>
            </a:r>
          </a:p>
          <a:p>
            <a:r>
              <a:rPr lang="ru-RU"/>
              <a:t>Руководство курсовой работой со стороны преподавателя предполагает: 5 - выяснение степени подготовленности студента к написанию курсовой работы по данной учебной дисциплине; - помощь в выборе и формулировании темы работы, осмыслении ее содержания, разработке плана; - рекомендации по списку литературы и методике ее изучения; - консультации по содержанию, стилю и оформлению работы; - чтение подготовленной работы, указание недостатков и неточностей.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042819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/>
              <a:t>Требования, предъявляемые </a:t>
            </a:r>
            <a:r>
              <a:rPr lang="ru-RU" b="1" smtClean="0"/>
              <a:t/>
            </a:r>
            <a:br>
              <a:rPr lang="ru-RU" b="1" smtClean="0"/>
            </a:br>
            <a:r>
              <a:rPr lang="ru-RU" b="1" smtClean="0"/>
              <a:t>к контрольной работе</a:t>
            </a:r>
            <a:r>
              <a:rPr lang="ru-RU" smtClean="0"/>
              <a:t> </a:t>
            </a:r>
            <a:r>
              <a:rPr lang="ru-RU"/>
              <a:t/>
            </a:r>
            <a:br>
              <a:rPr lang="ru-RU"/>
            </a:b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smtClean="0"/>
              <a:t>1</a:t>
            </a:r>
            <a:r>
              <a:rPr lang="ru-RU"/>
              <a:t>) Высокий уровень, оптимальное соотношение теоретического и практического материала, связь теоретических положений с практическими методами; </a:t>
            </a:r>
          </a:p>
          <a:p>
            <a:r>
              <a:rPr lang="ru-RU"/>
              <a:t>2) Творческий подход к написанию работы: использование оригинальных источников, материалов экспериментов, социологических, психологических исследований, самостоятельность выводов, конкретность практических рекомендаций и т.п.; </a:t>
            </a:r>
          </a:p>
          <a:p>
            <a:r>
              <a:rPr lang="ru-RU"/>
              <a:t>3) Грамотное оформление работы: четкая структура, правильное оформление библиографических ссылок на информационные источники, списка литературы, аккуратность исполнения.</a:t>
            </a:r>
          </a:p>
          <a:p>
            <a:r>
              <a:rPr lang="ru-RU" i="1"/>
              <a:t>Курсовая работа оценивается исходя из следующих критериев:</a:t>
            </a:r>
            <a:endParaRPr lang="ru-RU"/>
          </a:p>
          <a:p>
            <a:pPr lvl="0"/>
            <a:r>
              <a:rPr lang="ru-RU"/>
              <a:t>поставлена ли цель в работе;</a:t>
            </a:r>
          </a:p>
          <a:p>
            <a:pPr lvl="0"/>
            <a:r>
              <a:rPr lang="ru-RU"/>
              <a:t>сумел ли студент самостоятельно составить логический план к теме и реализовать его;</a:t>
            </a:r>
          </a:p>
          <a:p>
            <a:pPr lvl="0"/>
            <a:r>
              <a:rPr lang="ru-RU"/>
              <a:t>каков научный уровень работы;</a:t>
            </a:r>
          </a:p>
          <a:p>
            <a:pPr lvl="0"/>
            <a:r>
              <a:rPr lang="ru-RU"/>
              <a:t>собран ли достаточный фактический материал;</a:t>
            </a:r>
          </a:p>
          <a:p>
            <a:pPr lvl="0"/>
            <a:r>
              <a:rPr lang="ru-RU"/>
              <a:t>удалось ли раскрыть тему;</a:t>
            </a:r>
          </a:p>
          <a:p>
            <a:pPr lvl="0"/>
            <a:r>
              <a:rPr lang="ru-RU"/>
              <a:t>показана ли связь рассматриваемой темы с современными проблемами науки и общества, со специальностью студента;</a:t>
            </a:r>
          </a:p>
          <a:p>
            <a:pPr lvl="0"/>
            <a:r>
              <a:rPr lang="ru-RU"/>
              <a:t>каков авторский вклад в систематизацию, структурирование материала, в составлении заключения;</a:t>
            </a:r>
          </a:p>
          <a:p>
            <a:pPr lvl="0"/>
            <a:r>
              <a:rPr lang="ru-RU"/>
              <a:t>достигнута ли цель работы.</a:t>
            </a:r>
          </a:p>
          <a:p>
            <a:pPr fontAlgn="t"/>
            <a:r>
              <a:rPr lang="ru-RU"/>
              <a:t> 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18183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Требования к оформлению курсовой работы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mtClean="0"/>
              <a:t>Объем – 7-10 стр. формата А4</a:t>
            </a:r>
          </a:p>
          <a:p>
            <a:pPr marL="0" indent="0">
              <a:buNone/>
            </a:pPr>
            <a:r>
              <a:rPr lang="ru-RU" smtClean="0"/>
              <a:t>Шрифт – </a:t>
            </a:r>
            <a:r>
              <a:rPr lang="en-US" smtClean="0"/>
              <a:t>Times New Roman</a:t>
            </a:r>
          </a:p>
          <a:p>
            <a:pPr marL="0" indent="0">
              <a:buNone/>
            </a:pPr>
            <a:r>
              <a:rPr lang="ru-RU" smtClean="0"/>
              <a:t>Кегль – 14</a:t>
            </a:r>
          </a:p>
          <a:p>
            <a:pPr marL="0" indent="0">
              <a:buNone/>
            </a:pPr>
            <a:r>
              <a:rPr lang="ru-RU" smtClean="0"/>
              <a:t>Интервальный отступ – 1,5</a:t>
            </a:r>
          </a:p>
          <a:p>
            <a:pPr marL="0" indent="0">
              <a:buNone/>
            </a:pPr>
            <a:r>
              <a:rPr lang="ru-RU" smtClean="0"/>
              <a:t>Выравнивание по ширине</a:t>
            </a:r>
          </a:p>
          <a:p>
            <a:pPr marL="0" indent="0">
              <a:buNone/>
            </a:pPr>
            <a:r>
              <a:rPr lang="ru-RU" smtClean="0"/>
              <a:t>Список литературы – нне менее 5 источников, включая нормативные документы и научные источники</a:t>
            </a:r>
          </a:p>
          <a:p>
            <a:pPr marL="0" indent="0">
              <a:buNone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726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22226" t="17655" r="23139" b="9975"/>
          <a:stretch/>
        </p:blipFill>
        <p:spPr>
          <a:xfrm>
            <a:off x="1540501" y="177553"/>
            <a:ext cx="8927265" cy="6445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2009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21587" t="15396" r="22778" b="11517"/>
          <a:stretch/>
        </p:blipFill>
        <p:spPr>
          <a:xfrm>
            <a:off x="1596571" y="165248"/>
            <a:ext cx="8911771" cy="6585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803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21270" t="18219" r="22619" b="8977"/>
          <a:stretch/>
        </p:blipFill>
        <p:spPr>
          <a:xfrm>
            <a:off x="1727201" y="171195"/>
            <a:ext cx="8853713" cy="6461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358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21191" t="13986" r="22619" b="13210"/>
          <a:stretch/>
        </p:blipFill>
        <p:spPr>
          <a:xfrm>
            <a:off x="1538515" y="214885"/>
            <a:ext cx="9114972" cy="6643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4649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21587" t="12011" r="22539" b="15327"/>
          <a:stretch/>
        </p:blipFill>
        <p:spPr>
          <a:xfrm>
            <a:off x="1669144" y="189161"/>
            <a:ext cx="8868228" cy="6487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2321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21588" t="14550" r="22619" b="13069"/>
          <a:stretch/>
        </p:blipFill>
        <p:spPr>
          <a:xfrm>
            <a:off x="1727201" y="116506"/>
            <a:ext cx="8969828" cy="6545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7576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636</Words>
  <Application>Microsoft Office PowerPoint</Application>
  <PresentationFormat>Широкоэкранный</PresentationFormat>
  <Paragraphs>105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6" baseType="lpstr">
      <vt:lpstr>Arial</vt:lpstr>
      <vt:lpstr>Calibri</vt:lpstr>
      <vt:lpstr>Calibri Light</vt:lpstr>
      <vt:lpstr>Wingdings</vt:lpstr>
      <vt:lpstr>Тема Office</vt:lpstr>
      <vt:lpstr>Методические материалы и задания  для контрольной работы по дисциплине «Современные тенденции развития общего и профессионального образования» </vt:lpstr>
      <vt:lpstr>Контрольная работа к 1.12.2022 на тему: </vt:lpstr>
      <vt:lpstr>Требования к оформлению курсовой работы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ДОКУМЕНТАЦИЯ, РЕГЛАМЕНТИРУЮЩАЯ И ОБЕСПЕЧИВАЮЩАЯ УЧЕБНЫЙ ПРОЦЕСС </vt:lpstr>
      <vt:lpstr>Федеральные государственные образовательные стандарты утверждаются Приказами Минпросвещения РФ и Минобрнауки РФ. </vt:lpstr>
      <vt:lpstr>Примерные основные образовательные программы (ПрООП) разрабатываются УМО, утверждаются профильными министерствами</vt:lpstr>
      <vt:lpstr>Основные образовательные программы (ООП) разрабатываются и утверждаются образовательными организациями.  </vt:lpstr>
      <vt:lpstr>Учебно-методические комплексы и рабочие программы дисциплин (УМК и РПД) разрабатываются и утверждаются образовательными организациями.  </vt:lpstr>
      <vt:lpstr>Методические рекомендации по подготовке контрольной работы</vt:lpstr>
      <vt:lpstr>Требования к структуре  контрольной работы</vt:lpstr>
      <vt:lpstr> Содержание и оформление разделов: </vt:lpstr>
      <vt:lpstr>Порядок сдачи и защиты:     </vt:lpstr>
      <vt:lpstr>Требования, предъявляемые  к контрольной работе 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Методические материалы и задания  для контрольной работы по дисциплине «Современные тенденции развития общего и профессионального образования» </dc:title>
  <dc:creator>Елена</dc:creator>
  <cp:lastModifiedBy>Елена</cp:lastModifiedBy>
  <cp:revision>3</cp:revision>
  <dcterms:created xsi:type="dcterms:W3CDTF">2022-11-26T13:16:40Z</dcterms:created>
  <dcterms:modified xsi:type="dcterms:W3CDTF">2023-01-07T11:10:23Z</dcterms:modified>
</cp:coreProperties>
</file>